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25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DCD-6DB8-42E3-BB5B-6AD9805B14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DD82-F60A-4109-8F38-8C50A6B4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5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DCD-6DB8-42E3-BB5B-6AD9805B14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DD82-F60A-4109-8F38-8C50A6B4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3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DCD-6DB8-42E3-BB5B-6AD9805B14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DD82-F60A-4109-8F38-8C50A6B4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DCD-6DB8-42E3-BB5B-6AD9805B14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DD82-F60A-4109-8F38-8C50A6B4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DCD-6DB8-42E3-BB5B-6AD9805B14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DD82-F60A-4109-8F38-8C50A6B4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2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DCD-6DB8-42E3-BB5B-6AD9805B14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DD82-F60A-4109-8F38-8C50A6B4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9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DCD-6DB8-42E3-BB5B-6AD9805B14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DD82-F60A-4109-8F38-8C50A6B4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1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DCD-6DB8-42E3-BB5B-6AD9805B14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DD82-F60A-4109-8F38-8C50A6B4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6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DCD-6DB8-42E3-BB5B-6AD9805B14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DD82-F60A-4109-8F38-8C50A6B4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7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DCD-6DB8-42E3-BB5B-6AD9805B14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DD82-F60A-4109-8F38-8C50A6B4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DCD-6DB8-42E3-BB5B-6AD9805B14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DD82-F60A-4109-8F38-8C50A6B4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9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80DCD-6DB8-42E3-BB5B-6AD9805B14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6DD82-F60A-4109-8F38-8C50A6B4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5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Cultural</a:t>
            </a:r>
            <a:r>
              <a:rPr lang="fi-FI" dirty="0" smtClean="0"/>
              <a:t> feedback </a:t>
            </a:r>
            <a:r>
              <a:rPr lang="fi-FI" dirty="0" err="1" smtClean="0"/>
              <a:t>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47222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err="1" smtClean="0"/>
              <a:t>Students</a:t>
            </a:r>
            <a:r>
              <a:rPr lang="fi-FI" dirty="0" smtClean="0"/>
              <a:t> </a:t>
            </a:r>
            <a:r>
              <a:rPr lang="fi-FI" dirty="0" err="1" smtClean="0"/>
              <a:t>yarn</a:t>
            </a:r>
            <a:r>
              <a:rPr lang="fi-FI" dirty="0" smtClean="0"/>
              <a:t> for constructive feedback. </a:t>
            </a:r>
            <a:r>
              <a:rPr lang="fi-FI" dirty="0" err="1" smtClean="0"/>
              <a:t>However</a:t>
            </a:r>
            <a:r>
              <a:rPr lang="fi-FI" dirty="0" smtClean="0"/>
              <a:t>, </a:t>
            </a:r>
            <a:r>
              <a:rPr lang="fi-FI" dirty="0" err="1" smtClean="0"/>
              <a:t>some</a:t>
            </a:r>
            <a:r>
              <a:rPr lang="fi-FI" dirty="0" smtClean="0"/>
              <a:t> feedback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discouraging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well</a:t>
            </a:r>
            <a:r>
              <a:rPr lang="fi-FI" dirty="0" smtClean="0"/>
              <a:t> </a:t>
            </a:r>
            <a:r>
              <a:rPr lang="fi-FI" dirty="0" err="1" smtClean="0"/>
              <a:t>received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the </a:t>
            </a:r>
            <a:r>
              <a:rPr lang="fi-FI" dirty="0" err="1" smtClean="0"/>
              <a:t>student</a:t>
            </a:r>
            <a:r>
              <a:rPr lang="fi-FI" dirty="0" smtClean="0"/>
              <a:t>. Of </a:t>
            </a:r>
            <a:r>
              <a:rPr lang="fi-FI" dirty="0" err="1" smtClean="0"/>
              <a:t>course</a:t>
            </a:r>
            <a:r>
              <a:rPr lang="fi-FI" dirty="0" smtClean="0"/>
              <a:t>, </a:t>
            </a:r>
            <a:r>
              <a:rPr lang="fi-FI" dirty="0" err="1" smtClean="0"/>
              <a:t>there</a:t>
            </a:r>
            <a:r>
              <a:rPr lang="fi-FI" dirty="0" smtClean="0"/>
              <a:t> is a </a:t>
            </a:r>
            <a:r>
              <a:rPr lang="fi-FI" dirty="0" err="1" smtClean="0"/>
              <a:t>lot</a:t>
            </a:r>
            <a:r>
              <a:rPr lang="fi-FI" dirty="0" smtClean="0"/>
              <a:t> </a:t>
            </a:r>
            <a:r>
              <a:rPr lang="fi-FI" dirty="0" err="1" smtClean="0"/>
              <a:t>individual</a:t>
            </a:r>
            <a:r>
              <a:rPr lang="fi-FI" dirty="0" smtClean="0"/>
              <a:t> </a:t>
            </a:r>
            <a:r>
              <a:rPr lang="fi-FI" dirty="0" err="1" smtClean="0"/>
              <a:t>variation</a:t>
            </a:r>
            <a:r>
              <a:rPr lang="fi-FI" dirty="0" smtClean="0"/>
              <a:t> in </a:t>
            </a:r>
            <a:r>
              <a:rPr lang="fi-FI" dirty="0" err="1" smtClean="0"/>
              <a:t>how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to </a:t>
            </a:r>
            <a:r>
              <a:rPr lang="fi-FI" dirty="0" err="1" smtClean="0"/>
              <a:t>get</a:t>
            </a:r>
            <a:r>
              <a:rPr lang="fi-FI" dirty="0" smtClean="0"/>
              <a:t> feedback and in the </a:t>
            </a:r>
            <a:r>
              <a:rPr lang="fi-FI" dirty="0" err="1" smtClean="0"/>
              <a:t>styles</a:t>
            </a:r>
            <a:r>
              <a:rPr lang="fi-FI" dirty="0" smtClean="0"/>
              <a:t>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appreciate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average</a:t>
            </a:r>
            <a:r>
              <a:rPr lang="fi-FI" dirty="0" smtClean="0"/>
              <a:t> feedback </a:t>
            </a:r>
            <a:r>
              <a:rPr lang="fi-FI" dirty="0" err="1" smtClean="0"/>
              <a:t>behaviour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typical</a:t>
            </a:r>
            <a:r>
              <a:rPr lang="fi-FI" dirty="0" smtClean="0"/>
              <a:t> for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cultures</a:t>
            </a:r>
            <a:r>
              <a:rPr lang="fi-FI" dirty="0" smtClean="0"/>
              <a:t>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The </a:t>
            </a:r>
            <a:r>
              <a:rPr lang="fi-FI" dirty="0" err="1" smtClean="0"/>
              <a:t>following</a:t>
            </a:r>
            <a:r>
              <a:rPr lang="fi-FI" dirty="0" smtClean="0"/>
              <a:t> </a:t>
            </a:r>
            <a:r>
              <a:rPr lang="fi-FI" dirty="0" err="1" smtClean="0"/>
              <a:t>graph</a:t>
            </a:r>
            <a:r>
              <a:rPr lang="fi-FI" dirty="0" smtClean="0"/>
              <a:t> </a:t>
            </a:r>
            <a:r>
              <a:rPr lang="fi-FI" dirty="0" err="1" smtClean="0"/>
              <a:t>examplifies</a:t>
            </a:r>
            <a:r>
              <a:rPr lang="fi-FI" dirty="0" smtClean="0"/>
              <a:t> </a:t>
            </a:r>
            <a:r>
              <a:rPr lang="fi-FI" dirty="0" err="1" smtClean="0"/>
              <a:t>cultural</a:t>
            </a:r>
            <a:r>
              <a:rPr lang="fi-FI" dirty="0" smtClean="0"/>
              <a:t> </a:t>
            </a:r>
            <a:r>
              <a:rPr lang="fi-FI" dirty="0" err="1" smtClean="0"/>
              <a:t>differences</a:t>
            </a:r>
            <a:r>
              <a:rPr lang="fi-FI" dirty="0" smtClean="0"/>
              <a:t> in </a:t>
            </a:r>
            <a:r>
              <a:rPr lang="fi-FI" dirty="0" err="1" smtClean="0"/>
              <a:t>handling</a:t>
            </a:r>
            <a:r>
              <a:rPr lang="fi-FI" dirty="0" smtClean="0"/>
              <a:t> </a:t>
            </a:r>
            <a:r>
              <a:rPr lang="fi-FI" dirty="0" err="1" smtClean="0"/>
              <a:t>negative</a:t>
            </a:r>
            <a:r>
              <a:rPr lang="fi-FI" dirty="0" smtClean="0"/>
              <a:t> feedback. </a:t>
            </a:r>
            <a:r>
              <a:rPr lang="fi-FI" dirty="0" err="1" smtClean="0"/>
              <a:t>Being</a:t>
            </a:r>
            <a:r>
              <a:rPr lang="fi-FI" dirty="0" smtClean="0"/>
              <a:t> </a:t>
            </a:r>
            <a:r>
              <a:rPr lang="fi-FI" dirty="0" err="1" smtClean="0"/>
              <a:t>aware</a:t>
            </a:r>
            <a:r>
              <a:rPr lang="fi-FI" dirty="0" smtClean="0"/>
              <a:t> of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cultural</a:t>
            </a:r>
            <a:r>
              <a:rPr lang="fi-FI" dirty="0" smtClean="0"/>
              <a:t> </a:t>
            </a:r>
            <a:r>
              <a:rPr lang="fi-FI" dirty="0" err="1" smtClean="0"/>
              <a:t>tendencies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help </a:t>
            </a:r>
            <a:r>
              <a:rPr lang="fi-FI" dirty="0" err="1" smtClean="0"/>
              <a:t>learning</a:t>
            </a:r>
            <a:r>
              <a:rPr lang="fi-FI" dirty="0" smtClean="0"/>
              <a:t> </a:t>
            </a:r>
            <a:r>
              <a:rPr lang="fi-FI" dirty="0" err="1" smtClean="0"/>
              <a:t>instructors</a:t>
            </a:r>
            <a:r>
              <a:rPr lang="fi-FI" dirty="0" smtClean="0"/>
              <a:t> to </a:t>
            </a:r>
            <a:r>
              <a:rPr lang="fi-FI" dirty="0" err="1" smtClean="0"/>
              <a:t>consider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feedback </a:t>
            </a:r>
            <a:r>
              <a:rPr lang="fi-FI" dirty="0" err="1" smtClean="0"/>
              <a:t>practices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In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low-context</a:t>
            </a:r>
            <a:r>
              <a:rPr lang="fi-FI" dirty="0" smtClean="0"/>
              <a:t> and </a:t>
            </a:r>
            <a:r>
              <a:rPr lang="fi-FI" dirty="0" err="1" smtClean="0"/>
              <a:t>typically</a:t>
            </a:r>
            <a:r>
              <a:rPr lang="fi-FI" dirty="0" smtClean="0"/>
              <a:t> </a:t>
            </a:r>
            <a:r>
              <a:rPr lang="fi-FI" dirty="0" err="1" smtClean="0"/>
              <a:t>explicitly</a:t>
            </a:r>
            <a:r>
              <a:rPr lang="fi-FI" dirty="0" smtClean="0"/>
              <a:t> </a:t>
            </a:r>
            <a:r>
              <a:rPr lang="fi-FI" dirty="0" err="1" smtClean="0"/>
              <a:t>communicating</a:t>
            </a:r>
            <a:r>
              <a:rPr lang="fi-FI" dirty="0" smtClean="0"/>
              <a:t> </a:t>
            </a:r>
            <a:r>
              <a:rPr lang="fi-FI" dirty="0" err="1" smtClean="0"/>
              <a:t>cultures</a:t>
            </a:r>
            <a:r>
              <a:rPr lang="fi-FI" dirty="0" smtClean="0"/>
              <a:t> </a:t>
            </a:r>
            <a:r>
              <a:rPr lang="fi-FI" dirty="0" err="1" smtClean="0"/>
              <a:t>negative</a:t>
            </a:r>
            <a:r>
              <a:rPr lang="fi-FI" dirty="0" smtClean="0"/>
              <a:t> </a:t>
            </a:r>
            <a:r>
              <a:rPr lang="fi-FI" dirty="0" err="1" smtClean="0"/>
              <a:t>critisism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indirect</a:t>
            </a:r>
            <a:r>
              <a:rPr lang="fi-FI" dirty="0" smtClean="0"/>
              <a:t> and ”</a:t>
            </a:r>
            <a:r>
              <a:rPr lang="fi-FI" dirty="0" err="1" smtClean="0"/>
              <a:t>crypted</a:t>
            </a:r>
            <a:r>
              <a:rPr lang="fi-FI" dirty="0" smtClean="0"/>
              <a:t>”, </a:t>
            </a:r>
            <a:r>
              <a:rPr lang="fi-FI" dirty="0" err="1" smtClean="0"/>
              <a:t>while</a:t>
            </a:r>
            <a:r>
              <a:rPr lang="fi-FI" dirty="0" smtClean="0"/>
              <a:t> in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cultures</a:t>
            </a:r>
            <a:r>
              <a:rPr lang="fi-FI" dirty="0" smtClean="0"/>
              <a:t> </a:t>
            </a:r>
            <a:r>
              <a:rPr lang="fi-FI" dirty="0" err="1" smtClean="0"/>
              <a:t>straight</a:t>
            </a:r>
            <a:r>
              <a:rPr lang="fi-FI" dirty="0" smtClean="0"/>
              <a:t>, </a:t>
            </a:r>
            <a:r>
              <a:rPr lang="fi-FI" dirty="0" err="1" smtClean="0"/>
              <a:t>explicit</a:t>
            </a:r>
            <a:r>
              <a:rPr lang="fi-FI" dirty="0" smtClean="0"/>
              <a:t> </a:t>
            </a:r>
            <a:r>
              <a:rPr lang="fi-FI" dirty="0" err="1" smtClean="0"/>
              <a:t>critisism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a </a:t>
            </a:r>
            <a:r>
              <a:rPr lang="fi-FI" dirty="0" err="1" smtClean="0"/>
              <a:t>norm</a:t>
            </a:r>
            <a:r>
              <a:rPr lang="fi-FI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31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533745"/>
            <a:ext cx="1309993" cy="32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32" indent="-285744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2971" indent="-228594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160" indent="-228594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349" indent="-228594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fi-FI" sz="1100" b="1" dirty="0" err="1">
                <a:solidFill>
                  <a:schemeClr val="tx1"/>
                </a:solidFill>
              </a:rPr>
              <a:t>Meyer</a:t>
            </a:r>
            <a:r>
              <a:rPr lang="fi-FI" sz="1100" b="1" dirty="0">
                <a:solidFill>
                  <a:schemeClr val="tx1"/>
                </a:solidFill>
              </a:rPr>
              <a:t> 2014</a:t>
            </a:r>
            <a:endParaRPr lang="fi-FI" sz="2400" b="1" dirty="0">
              <a:solidFill>
                <a:schemeClr val="tx1"/>
              </a:solidFill>
            </a:endParaRPr>
          </a:p>
          <a:p>
            <a:pPr eaLnBrk="1" hangingPunct="1"/>
            <a:endParaRPr lang="en-US" altLang="fi-FI" sz="1100" dirty="0">
              <a:solidFill>
                <a:schemeClr val="bg1"/>
              </a:solidFill>
              <a:latin typeface="Trebuchet MS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361235" y="1916113"/>
            <a:ext cx="0" cy="41767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01614" y="3860800"/>
            <a:ext cx="45207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013" name="TextBox 10"/>
          <p:cNvSpPr txBox="1">
            <a:spLocks noChangeArrowheads="1"/>
          </p:cNvSpPr>
          <p:nvPr/>
        </p:nvSpPr>
        <p:spPr bwMode="auto">
          <a:xfrm>
            <a:off x="2240573" y="188915"/>
            <a:ext cx="4342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fi-FI" altLang="fi-FI" b="1" dirty="0" err="1"/>
              <a:t>Giving</a:t>
            </a:r>
            <a:r>
              <a:rPr lang="fi-FI" altLang="fi-FI" b="1" dirty="0"/>
              <a:t> feedback</a:t>
            </a:r>
          </a:p>
        </p:txBody>
      </p:sp>
      <p:sp>
        <p:nvSpPr>
          <p:cNvPr id="43014" name="TextBox 11"/>
          <p:cNvSpPr txBox="1">
            <a:spLocks noChangeArrowheads="1"/>
          </p:cNvSpPr>
          <p:nvPr/>
        </p:nvSpPr>
        <p:spPr bwMode="auto">
          <a:xfrm>
            <a:off x="4959025" y="1448800"/>
            <a:ext cx="29290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fi-FI" altLang="fi-FI" sz="2000" b="1" dirty="0" err="1"/>
              <a:t>Low</a:t>
            </a:r>
            <a:r>
              <a:rPr lang="fi-FI" altLang="fi-FI" sz="2000" b="1" dirty="0"/>
              <a:t> - </a:t>
            </a:r>
            <a:r>
              <a:rPr lang="fi-FI" altLang="fi-FI" sz="2000" b="1" dirty="0" err="1"/>
              <a:t>context</a:t>
            </a:r>
            <a:r>
              <a:rPr lang="fi-FI" altLang="fi-FI" sz="2000" dirty="0"/>
              <a:t> / </a:t>
            </a:r>
            <a:r>
              <a:rPr lang="fi-FI" altLang="fi-FI" sz="2000" b="1" dirty="0" err="1"/>
              <a:t>explicit</a:t>
            </a:r>
            <a:endParaRPr lang="fi-FI" altLang="fi-FI" sz="2000" b="1" dirty="0"/>
          </a:p>
        </p:txBody>
      </p:sp>
      <p:sp>
        <p:nvSpPr>
          <p:cNvPr id="43015" name="TextBox 12"/>
          <p:cNvSpPr txBox="1">
            <a:spLocks noChangeArrowheads="1"/>
          </p:cNvSpPr>
          <p:nvPr/>
        </p:nvSpPr>
        <p:spPr bwMode="auto">
          <a:xfrm>
            <a:off x="4957633" y="6129340"/>
            <a:ext cx="29995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fi-FI" altLang="fi-FI" sz="2000" b="1" dirty="0" err="1"/>
              <a:t>High</a:t>
            </a:r>
            <a:r>
              <a:rPr lang="fi-FI" altLang="fi-FI" sz="2000" b="1" dirty="0"/>
              <a:t> - </a:t>
            </a:r>
            <a:r>
              <a:rPr lang="fi-FI" altLang="fi-FI" sz="2000" b="1" dirty="0" err="1"/>
              <a:t>context</a:t>
            </a:r>
            <a:r>
              <a:rPr lang="fi-FI" altLang="fi-FI" sz="2000" b="1" dirty="0"/>
              <a:t> / </a:t>
            </a:r>
            <a:r>
              <a:rPr lang="fi-FI" altLang="fi-FI" sz="2000" b="1" dirty="0" err="1"/>
              <a:t>implicit</a:t>
            </a:r>
            <a:endParaRPr lang="fi-FI" altLang="fi-FI" sz="2000" b="1" dirty="0"/>
          </a:p>
        </p:txBody>
      </p:sp>
      <p:sp>
        <p:nvSpPr>
          <p:cNvPr id="43016" name="TextBox 13"/>
          <p:cNvSpPr txBox="1">
            <a:spLocks noChangeArrowheads="1"/>
          </p:cNvSpPr>
          <p:nvPr/>
        </p:nvSpPr>
        <p:spPr bwMode="auto">
          <a:xfrm>
            <a:off x="2130672" y="3479463"/>
            <a:ext cx="202170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fi-FI" altLang="fi-FI" sz="2000" b="1" dirty="0"/>
              <a:t>Direct </a:t>
            </a:r>
            <a:r>
              <a:rPr lang="fi-FI" altLang="fi-FI" sz="2000" b="1" dirty="0" err="1"/>
              <a:t>negative</a:t>
            </a:r>
            <a:r>
              <a:rPr lang="fi-FI" altLang="fi-FI" sz="2000" b="1" dirty="0"/>
              <a:t/>
            </a:r>
            <a:br>
              <a:rPr lang="fi-FI" altLang="fi-FI" sz="2000" b="1" dirty="0"/>
            </a:br>
            <a:r>
              <a:rPr lang="fi-FI" altLang="fi-FI" sz="2000" b="1" dirty="0"/>
              <a:t>feedback</a:t>
            </a:r>
          </a:p>
        </p:txBody>
      </p:sp>
      <p:sp>
        <p:nvSpPr>
          <p:cNvPr id="43017" name="TextBox 15"/>
          <p:cNvSpPr txBox="1">
            <a:spLocks noChangeArrowheads="1"/>
          </p:cNvSpPr>
          <p:nvPr/>
        </p:nvSpPr>
        <p:spPr bwMode="auto">
          <a:xfrm>
            <a:off x="8513141" y="3481992"/>
            <a:ext cx="22140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fi-FI" altLang="fi-FI" sz="2000" b="1" dirty="0" err="1"/>
              <a:t>Indirect</a:t>
            </a:r>
            <a:r>
              <a:rPr lang="fi-FI" altLang="fi-FI" sz="1800" b="1" dirty="0"/>
              <a:t> </a:t>
            </a:r>
            <a:r>
              <a:rPr lang="fi-FI" altLang="fi-FI" sz="2000" b="1" dirty="0" err="1"/>
              <a:t>negative</a:t>
            </a:r>
            <a:r>
              <a:rPr lang="fi-FI" altLang="fi-FI" sz="2000" b="1" dirty="0"/>
              <a:t/>
            </a:r>
            <a:br>
              <a:rPr lang="fi-FI" altLang="fi-FI" sz="2000" b="1" dirty="0"/>
            </a:br>
            <a:r>
              <a:rPr lang="fi-FI" altLang="fi-FI" sz="2000" b="1" dirty="0"/>
              <a:t>feedback</a:t>
            </a:r>
          </a:p>
        </p:txBody>
      </p:sp>
      <p:sp>
        <p:nvSpPr>
          <p:cNvPr id="43018" name="TextBox 16"/>
          <p:cNvSpPr txBox="1">
            <a:spLocks noChangeArrowheads="1"/>
          </p:cNvSpPr>
          <p:nvPr/>
        </p:nvSpPr>
        <p:spPr bwMode="auto">
          <a:xfrm>
            <a:off x="6572251" y="2460420"/>
            <a:ext cx="32335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fi-FI" altLang="fi-FI" sz="2000" dirty="0">
                <a:solidFill>
                  <a:srgbClr val="FF0000"/>
                </a:solidFill>
              </a:rPr>
              <a:t>Using a </a:t>
            </a:r>
            <a:r>
              <a:rPr lang="fi-FI" altLang="fi-FI" sz="2000" dirty="0" err="1">
                <a:solidFill>
                  <a:srgbClr val="FF0000"/>
                </a:solidFill>
              </a:rPr>
              <a:t>lot</a:t>
            </a:r>
            <a:r>
              <a:rPr lang="fi-FI" altLang="fi-FI" sz="2000" dirty="0">
                <a:solidFill>
                  <a:srgbClr val="FF0000"/>
                </a:solidFill>
              </a:rPr>
              <a:t> of </a:t>
            </a:r>
            <a:r>
              <a:rPr lang="fi-FI" altLang="fi-FI" sz="2000" dirty="0" err="1">
                <a:solidFill>
                  <a:srgbClr val="FF0000"/>
                </a:solidFill>
              </a:rPr>
              <a:t>downgraders</a:t>
            </a:r>
            <a:endParaRPr lang="fi-FI" altLang="fi-FI" sz="2000" dirty="0">
              <a:solidFill>
                <a:srgbClr val="FF0000"/>
              </a:solidFill>
            </a:endParaRPr>
          </a:p>
        </p:txBody>
      </p:sp>
      <p:sp>
        <p:nvSpPr>
          <p:cNvPr id="43019" name="TextBox 17"/>
          <p:cNvSpPr txBox="1">
            <a:spLocks noChangeArrowheads="1"/>
          </p:cNvSpPr>
          <p:nvPr/>
        </p:nvSpPr>
        <p:spPr bwMode="auto">
          <a:xfrm>
            <a:off x="2146536" y="2350269"/>
            <a:ext cx="35734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fi-FI" altLang="fi-FI" sz="2000" dirty="0">
                <a:solidFill>
                  <a:srgbClr val="FF0000"/>
                </a:solidFill>
              </a:rPr>
              <a:t>Frank, </a:t>
            </a:r>
            <a:r>
              <a:rPr lang="fi-FI" altLang="fi-FI" sz="2000" dirty="0" err="1">
                <a:solidFill>
                  <a:srgbClr val="FF0000"/>
                </a:solidFill>
              </a:rPr>
              <a:t>honest</a:t>
            </a:r>
            <a:r>
              <a:rPr lang="fi-FI" altLang="fi-FI" sz="2000" dirty="0">
                <a:solidFill>
                  <a:srgbClr val="FF0000"/>
                </a:solidFill>
              </a:rPr>
              <a:t>, open feedback</a:t>
            </a:r>
            <a:br>
              <a:rPr lang="fi-FI" altLang="fi-FI" sz="2000" dirty="0">
                <a:solidFill>
                  <a:srgbClr val="FF0000"/>
                </a:solidFill>
              </a:rPr>
            </a:br>
            <a:r>
              <a:rPr lang="fi-FI" altLang="fi-FI" sz="2000" dirty="0" err="1">
                <a:solidFill>
                  <a:srgbClr val="FF0000"/>
                </a:solidFill>
              </a:rPr>
              <a:t>Issue-oriented</a:t>
            </a:r>
            <a:endParaRPr lang="fi-FI" altLang="fi-FI" sz="2000" dirty="0">
              <a:solidFill>
                <a:srgbClr val="FF0000"/>
              </a:solidFill>
            </a:endParaRPr>
          </a:p>
        </p:txBody>
      </p:sp>
      <p:sp>
        <p:nvSpPr>
          <p:cNvPr id="43020" name="TextBox 18"/>
          <p:cNvSpPr txBox="1">
            <a:spLocks noChangeArrowheads="1"/>
          </p:cNvSpPr>
          <p:nvPr/>
        </p:nvSpPr>
        <p:spPr bwMode="auto">
          <a:xfrm>
            <a:off x="6572253" y="4413251"/>
            <a:ext cx="293541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fi-FI" altLang="fi-FI" sz="2000" dirty="0" err="1">
                <a:solidFill>
                  <a:srgbClr val="FF0000"/>
                </a:solidFill>
              </a:rPr>
              <a:t>Give</a:t>
            </a:r>
            <a:r>
              <a:rPr lang="fi-FI" altLang="fi-FI" sz="2000" dirty="0">
                <a:solidFill>
                  <a:srgbClr val="FF0000"/>
                </a:solidFill>
              </a:rPr>
              <a:t> feedback </a:t>
            </a:r>
            <a:r>
              <a:rPr lang="fi-FI" altLang="fi-FI" sz="2000" dirty="0" err="1">
                <a:solidFill>
                  <a:srgbClr val="FF0000"/>
                </a:solidFill>
              </a:rPr>
              <a:t>privately</a:t>
            </a:r>
            <a:r>
              <a:rPr lang="fi-FI" altLang="fi-FI" sz="2000" dirty="0">
                <a:solidFill>
                  <a:srgbClr val="FF0000"/>
                </a:solidFill>
              </a:rPr>
              <a:t/>
            </a:r>
            <a:br>
              <a:rPr lang="fi-FI" altLang="fi-FI" sz="2000" dirty="0">
                <a:solidFill>
                  <a:srgbClr val="FF0000"/>
                </a:solidFill>
              </a:rPr>
            </a:br>
            <a:r>
              <a:rPr lang="fi-FI" altLang="fi-FI" sz="2000" dirty="0" err="1">
                <a:solidFill>
                  <a:srgbClr val="FF0000"/>
                </a:solidFill>
              </a:rPr>
              <a:t>Give</a:t>
            </a:r>
            <a:r>
              <a:rPr lang="fi-FI" altLang="fi-FI" sz="2000" dirty="0">
                <a:solidFill>
                  <a:srgbClr val="FF0000"/>
                </a:solidFill>
              </a:rPr>
              <a:t> feedback </a:t>
            </a:r>
            <a:r>
              <a:rPr lang="fi-FI" altLang="fi-FI" sz="2000" dirty="0" err="1">
                <a:solidFill>
                  <a:srgbClr val="FF0000"/>
                </a:solidFill>
              </a:rPr>
              <a:t>gradually</a:t>
            </a:r>
            <a:r>
              <a:rPr lang="fi-FI" altLang="fi-FI" sz="2000" dirty="0">
                <a:solidFill>
                  <a:srgbClr val="FF0000"/>
                </a:solidFill>
              </a:rPr>
              <a:t/>
            </a:r>
            <a:br>
              <a:rPr lang="fi-FI" altLang="fi-FI" sz="2000" dirty="0">
                <a:solidFill>
                  <a:srgbClr val="FF0000"/>
                </a:solidFill>
              </a:rPr>
            </a:br>
            <a:r>
              <a:rPr lang="fi-FI" altLang="fi-FI" sz="2000" dirty="0">
                <a:solidFill>
                  <a:srgbClr val="FF0000"/>
                </a:solidFill>
              </a:rPr>
              <a:t>Blur the </a:t>
            </a:r>
            <a:r>
              <a:rPr lang="fi-FI" altLang="fi-FI" sz="2000" dirty="0" err="1">
                <a:solidFill>
                  <a:srgbClr val="FF0000"/>
                </a:solidFill>
              </a:rPr>
              <a:t>message</a:t>
            </a:r>
            <a:r>
              <a:rPr lang="fi-FI" altLang="fi-FI" sz="2000" dirty="0">
                <a:solidFill>
                  <a:srgbClr val="FF0000"/>
                </a:solidFill>
              </a:rPr>
              <a:t/>
            </a:r>
            <a:br>
              <a:rPr lang="fi-FI" altLang="fi-FI" sz="2000" dirty="0">
                <a:solidFill>
                  <a:srgbClr val="FF0000"/>
                </a:solidFill>
              </a:rPr>
            </a:br>
            <a:r>
              <a:rPr lang="fi-FI" altLang="fi-FI" sz="2000" dirty="0">
                <a:solidFill>
                  <a:srgbClr val="FF0000"/>
                </a:solidFill>
              </a:rPr>
              <a:t>In a </a:t>
            </a:r>
            <a:r>
              <a:rPr lang="fi-FI" altLang="fi-FI" sz="2000" dirty="0" err="1">
                <a:solidFill>
                  <a:srgbClr val="FF0000"/>
                </a:solidFill>
              </a:rPr>
              <a:t>pleasant</a:t>
            </a:r>
            <a:r>
              <a:rPr lang="fi-FI" altLang="fi-FI" sz="2000" dirty="0">
                <a:solidFill>
                  <a:srgbClr val="FF0000"/>
                </a:solidFill>
              </a:rPr>
              <a:t> </a:t>
            </a:r>
            <a:r>
              <a:rPr lang="fi-FI" altLang="fi-FI" sz="2000" dirty="0" err="1" smtClean="0">
                <a:solidFill>
                  <a:srgbClr val="FF0000"/>
                </a:solidFill>
              </a:rPr>
              <a:t>context</a:t>
            </a:r>
            <a:endParaRPr lang="fi-FI" altLang="fi-FI" sz="2000" dirty="0">
              <a:solidFill>
                <a:srgbClr val="FF0000"/>
              </a:solidFill>
            </a:endParaRPr>
          </a:p>
        </p:txBody>
      </p:sp>
      <p:sp>
        <p:nvSpPr>
          <p:cNvPr id="43021" name="TextBox 19"/>
          <p:cNvSpPr txBox="1">
            <a:spLocks noChangeArrowheads="1"/>
          </p:cNvSpPr>
          <p:nvPr/>
        </p:nvSpPr>
        <p:spPr bwMode="auto">
          <a:xfrm>
            <a:off x="2130671" y="4410076"/>
            <a:ext cx="390203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fi-FI" altLang="fi-FI" sz="2000">
                <a:solidFill>
                  <a:srgbClr val="FF0000"/>
                </a:solidFill>
              </a:rPr>
              <a:t>Feedback may sound very harsh</a:t>
            </a:r>
            <a:br>
              <a:rPr lang="fi-FI" altLang="fi-FI" sz="2000">
                <a:solidFill>
                  <a:srgbClr val="FF0000"/>
                </a:solidFill>
              </a:rPr>
            </a:br>
            <a:r>
              <a:rPr lang="fi-FI" altLang="fi-FI" sz="2000">
                <a:solidFill>
                  <a:srgbClr val="FF0000"/>
                </a:solidFill>
              </a:rPr>
              <a:t>Use of upgraders</a:t>
            </a:r>
            <a:br>
              <a:rPr lang="fi-FI" altLang="fi-FI" sz="2000">
                <a:solidFill>
                  <a:srgbClr val="FF0000"/>
                </a:solidFill>
              </a:rPr>
            </a:br>
            <a:r>
              <a:rPr lang="fi-FI" altLang="fi-FI" sz="2000">
                <a:solidFill>
                  <a:srgbClr val="FF0000"/>
                </a:solidFill>
              </a:rPr>
              <a:t>Depends on hierarchies</a:t>
            </a:r>
          </a:p>
        </p:txBody>
      </p:sp>
    </p:spTree>
    <p:extLst>
      <p:ext uri="{BB962C8B-B14F-4D97-AF65-F5344CB8AC3E}">
        <p14:creationId xmlns:p14="http://schemas.microsoft.com/office/powerpoint/2010/main" val="54378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1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32" indent="-285744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2971" indent="-228594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160" indent="-228594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349" indent="-228594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fld id="{A58BF3E7-1DFF-410D-833A-E43019CB4BA1}" type="slidenum">
              <a:rPr lang="en-US" altLang="fi-FI" sz="1100">
                <a:solidFill>
                  <a:schemeClr val="bg1"/>
                </a:solidFill>
                <a:latin typeface="Trebuchet MS" pitchFamily="34" charset="0"/>
              </a:rPr>
              <a:pPr eaLnBrk="1" hangingPunct="1"/>
              <a:t>3</a:t>
            </a:fld>
            <a:endParaRPr lang="en-US" altLang="fi-FI" sz="1100">
              <a:solidFill>
                <a:schemeClr val="bg1"/>
              </a:solidFill>
              <a:latin typeface="Trebuchet MS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361235" y="1916113"/>
            <a:ext cx="0" cy="41767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01614" y="3860800"/>
            <a:ext cx="45207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37" name="TextBox 10"/>
          <p:cNvSpPr txBox="1">
            <a:spLocks noChangeArrowheads="1"/>
          </p:cNvSpPr>
          <p:nvPr/>
        </p:nvSpPr>
        <p:spPr bwMode="auto">
          <a:xfrm>
            <a:off x="2240573" y="188915"/>
            <a:ext cx="4342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fi-FI" altLang="fi-FI" b="1"/>
              <a:t>Giving feedback</a:t>
            </a:r>
          </a:p>
        </p:txBody>
      </p:sp>
      <p:sp>
        <p:nvSpPr>
          <p:cNvPr id="44038" name="TextBox 11"/>
          <p:cNvSpPr txBox="1">
            <a:spLocks noChangeArrowheads="1"/>
          </p:cNvSpPr>
          <p:nvPr/>
        </p:nvSpPr>
        <p:spPr bwMode="auto">
          <a:xfrm>
            <a:off x="4967512" y="1383005"/>
            <a:ext cx="27879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fi-FI" altLang="fi-FI" sz="2000" b="1" dirty="0" err="1"/>
              <a:t>Low-context</a:t>
            </a:r>
            <a:r>
              <a:rPr lang="fi-FI" altLang="fi-FI" sz="2000" dirty="0"/>
              <a:t> / </a:t>
            </a:r>
            <a:r>
              <a:rPr lang="fi-FI" altLang="fi-FI" sz="2000" b="1" dirty="0" err="1"/>
              <a:t>explicit</a:t>
            </a:r>
            <a:endParaRPr lang="fi-FI" altLang="fi-FI" sz="2000" b="1" dirty="0"/>
          </a:p>
        </p:txBody>
      </p:sp>
      <p:sp>
        <p:nvSpPr>
          <p:cNvPr id="44039" name="TextBox 12"/>
          <p:cNvSpPr txBox="1">
            <a:spLocks noChangeArrowheads="1"/>
          </p:cNvSpPr>
          <p:nvPr/>
        </p:nvSpPr>
        <p:spPr bwMode="auto">
          <a:xfrm>
            <a:off x="4850715" y="6154925"/>
            <a:ext cx="2858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9pPr>
          </a:lstStyle>
          <a:p>
            <a:r>
              <a:rPr lang="fi-FI" altLang="fi-FI" dirty="0" err="1"/>
              <a:t>High-context</a:t>
            </a:r>
            <a:r>
              <a:rPr lang="fi-FI" altLang="fi-FI" dirty="0"/>
              <a:t> / </a:t>
            </a:r>
            <a:r>
              <a:rPr lang="fi-FI" altLang="fi-FI" dirty="0" err="1"/>
              <a:t>implicit</a:t>
            </a:r>
            <a:endParaRPr lang="fi-FI" altLang="fi-FI" dirty="0"/>
          </a:p>
        </p:txBody>
      </p:sp>
      <p:sp>
        <p:nvSpPr>
          <p:cNvPr id="44040" name="TextBox 13"/>
          <p:cNvSpPr txBox="1">
            <a:spLocks noChangeArrowheads="1"/>
          </p:cNvSpPr>
          <p:nvPr/>
        </p:nvSpPr>
        <p:spPr bwMode="auto">
          <a:xfrm>
            <a:off x="2231508" y="3505985"/>
            <a:ext cx="202170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9pPr>
          </a:lstStyle>
          <a:p>
            <a:r>
              <a:rPr lang="fi-FI" altLang="fi-FI" dirty="0"/>
              <a:t>Direct </a:t>
            </a:r>
            <a:r>
              <a:rPr lang="fi-FI" altLang="fi-FI" dirty="0" err="1"/>
              <a:t>negative</a:t>
            </a:r>
            <a:r>
              <a:rPr lang="fi-FI" altLang="fi-FI" dirty="0"/>
              <a:t/>
            </a:r>
            <a:br>
              <a:rPr lang="fi-FI" altLang="fi-FI" dirty="0"/>
            </a:br>
            <a:r>
              <a:rPr lang="fi-FI" altLang="fi-FI" dirty="0"/>
              <a:t>feedback</a:t>
            </a:r>
          </a:p>
        </p:txBody>
      </p:sp>
      <p:sp>
        <p:nvSpPr>
          <p:cNvPr id="44041" name="TextBox 15"/>
          <p:cNvSpPr txBox="1">
            <a:spLocks noChangeArrowheads="1"/>
          </p:cNvSpPr>
          <p:nvPr/>
        </p:nvSpPr>
        <p:spPr bwMode="auto">
          <a:xfrm>
            <a:off x="8622324" y="3538537"/>
            <a:ext cx="22204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</a:defRPr>
            </a:lvl9pPr>
          </a:lstStyle>
          <a:p>
            <a:r>
              <a:rPr lang="fi-FI" altLang="fi-FI" dirty="0" err="1"/>
              <a:t>Indirect</a:t>
            </a:r>
            <a:r>
              <a:rPr lang="fi-FI" altLang="fi-FI" dirty="0"/>
              <a:t> </a:t>
            </a:r>
            <a:r>
              <a:rPr lang="fi-FI" altLang="fi-FI" dirty="0" err="1"/>
              <a:t>negative</a:t>
            </a:r>
            <a:r>
              <a:rPr lang="fi-FI" altLang="fi-FI" dirty="0"/>
              <a:t/>
            </a:r>
            <a:br>
              <a:rPr lang="fi-FI" altLang="fi-FI" dirty="0"/>
            </a:br>
            <a:r>
              <a:rPr lang="fi-FI" altLang="fi-FI" dirty="0"/>
              <a:t>feedback</a:t>
            </a:r>
          </a:p>
        </p:txBody>
      </p:sp>
      <p:sp>
        <p:nvSpPr>
          <p:cNvPr id="44042" name="TextBox 16"/>
          <p:cNvSpPr txBox="1">
            <a:spLocks noChangeArrowheads="1"/>
          </p:cNvSpPr>
          <p:nvPr/>
        </p:nvSpPr>
        <p:spPr bwMode="auto">
          <a:xfrm>
            <a:off x="6960578" y="2492376"/>
            <a:ext cx="32335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fi-FI" altLang="fi-FI" sz="2000">
                <a:solidFill>
                  <a:srgbClr val="FCD5B5"/>
                </a:solidFill>
              </a:rPr>
              <a:t>Using a lot of downgraders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40574" y="2338389"/>
            <a:ext cx="326070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Frank, </a:t>
            </a:r>
            <a:r>
              <a:rPr lang="fi-FI" sz="2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honest</a:t>
            </a:r>
            <a:r>
              <a:rPr lang="fi-FI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open feedback</a:t>
            </a:r>
            <a:br>
              <a:rPr lang="fi-FI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fi-FI" sz="2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Issue-oriented</a:t>
            </a:r>
            <a:endParaRPr lang="fi-FI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4044" name="TextBox 18"/>
          <p:cNvSpPr txBox="1">
            <a:spLocks noChangeArrowheads="1"/>
          </p:cNvSpPr>
          <p:nvPr/>
        </p:nvSpPr>
        <p:spPr bwMode="auto">
          <a:xfrm>
            <a:off x="6572253" y="4413251"/>
            <a:ext cx="306045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fi-FI" altLang="fi-FI" sz="2000" dirty="0" err="1">
                <a:solidFill>
                  <a:srgbClr val="FCD5B5"/>
                </a:solidFill>
              </a:rPr>
              <a:t>Give</a:t>
            </a:r>
            <a:r>
              <a:rPr lang="fi-FI" altLang="fi-FI" sz="2000" dirty="0">
                <a:solidFill>
                  <a:srgbClr val="FCD5B5"/>
                </a:solidFill>
              </a:rPr>
              <a:t> feedback </a:t>
            </a:r>
            <a:r>
              <a:rPr lang="fi-FI" altLang="fi-FI" sz="2000" dirty="0" err="1">
                <a:solidFill>
                  <a:srgbClr val="FCD5B5"/>
                </a:solidFill>
              </a:rPr>
              <a:t>privately</a:t>
            </a:r>
            <a:r>
              <a:rPr lang="fi-FI" altLang="fi-FI" sz="2000" dirty="0">
                <a:solidFill>
                  <a:srgbClr val="FCD5B5"/>
                </a:solidFill>
              </a:rPr>
              <a:t/>
            </a:r>
            <a:br>
              <a:rPr lang="fi-FI" altLang="fi-FI" sz="2000" dirty="0">
                <a:solidFill>
                  <a:srgbClr val="FCD5B5"/>
                </a:solidFill>
              </a:rPr>
            </a:br>
            <a:r>
              <a:rPr lang="fi-FI" altLang="fi-FI" sz="2000" dirty="0" err="1">
                <a:solidFill>
                  <a:srgbClr val="FCD5B5"/>
                </a:solidFill>
              </a:rPr>
              <a:t>Give</a:t>
            </a:r>
            <a:r>
              <a:rPr lang="fi-FI" altLang="fi-FI" sz="2000" dirty="0">
                <a:solidFill>
                  <a:srgbClr val="FCD5B5"/>
                </a:solidFill>
              </a:rPr>
              <a:t> feedback </a:t>
            </a:r>
            <a:r>
              <a:rPr lang="fi-FI" altLang="fi-FI" sz="2000" dirty="0" err="1">
                <a:solidFill>
                  <a:srgbClr val="FCD5B5"/>
                </a:solidFill>
              </a:rPr>
              <a:t>gradually</a:t>
            </a:r>
            <a:r>
              <a:rPr lang="fi-FI" altLang="fi-FI" sz="2000" dirty="0">
                <a:solidFill>
                  <a:srgbClr val="FCD5B5"/>
                </a:solidFill>
              </a:rPr>
              <a:t/>
            </a:r>
            <a:br>
              <a:rPr lang="fi-FI" altLang="fi-FI" sz="2000" dirty="0">
                <a:solidFill>
                  <a:srgbClr val="FCD5B5"/>
                </a:solidFill>
              </a:rPr>
            </a:br>
            <a:r>
              <a:rPr lang="fi-FI" altLang="fi-FI" sz="2000" dirty="0">
                <a:solidFill>
                  <a:srgbClr val="FCD5B5"/>
                </a:solidFill>
              </a:rPr>
              <a:t>Blur the </a:t>
            </a:r>
            <a:r>
              <a:rPr lang="fi-FI" altLang="fi-FI" sz="2000" dirty="0" err="1">
                <a:solidFill>
                  <a:srgbClr val="FCD5B5"/>
                </a:solidFill>
              </a:rPr>
              <a:t>message</a:t>
            </a:r>
            <a:r>
              <a:rPr lang="fi-FI" altLang="fi-FI" sz="2000" dirty="0">
                <a:solidFill>
                  <a:srgbClr val="FCD5B5"/>
                </a:solidFill>
              </a:rPr>
              <a:t/>
            </a:r>
            <a:br>
              <a:rPr lang="fi-FI" altLang="fi-FI" sz="2000" dirty="0">
                <a:solidFill>
                  <a:srgbClr val="FCD5B5"/>
                </a:solidFill>
              </a:rPr>
            </a:br>
            <a:r>
              <a:rPr lang="fi-FI" altLang="fi-FI" sz="2000" dirty="0">
                <a:solidFill>
                  <a:srgbClr val="FCD5B5"/>
                </a:solidFill>
              </a:rPr>
              <a:t>In a </a:t>
            </a:r>
            <a:r>
              <a:rPr lang="fi-FI" altLang="fi-FI" sz="2000" dirty="0" err="1">
                <a:solidFill>
                  <a:srgbClr val="FCD5B5"/>
                </a:solidFill>
              </a:rPr>
              <a:t>pleasant</a:t>
            </a:r>
            <a:r>
              <a:rPr lang="fi-FI" altLang="fi-FI" sz="2000" dirty="0">
                <a:solidFill>
                  <a:srgbClr val="FCD5B5"/>
                </a:solidFill>
              </a:rPr>
              <a:t> </a:t>
            </a:r>
            <a:r>
              <a:rPr lang="fi-FI" altLang="fi-FI" sz="2000" dirty="0" err="1">
                <a:solidFill>
                  <a:srgbClr val="FCD5B5"/>
                </a:solidFill>
              </a:rPr>
              <a:t>enviroment</a:t>
            </a:r>
            <a:r>
              <a:rPr lang="fi-FI" altLang="fi-FI" sz="2000" dirty="0">
                <a:solidFill>
                  <a:srgbClr val="FCD5B5"/>
                </a:solidFill>
              </a:rPr>
              <a:t> </a:t>
            </a:r>
            <a:br>
              <a:rPr lang="fi-FI" altLang="fi-FI" sz="2000" dirty="0">
                <a:solidFill>
                  <a:srgbClr val="FCD5B5"/>
                </a:solidFill>
              </a:rPr>
            </a:br>
            <a:r>
              <a:rPr lang="fi-FI" altLang="fi-FI" sz="2000" dirty="0">
                <a:solidFill>
                  <a:srgbClr val="FCD5B5"/>
                </a:solidFill>
              </a:rPr>
              <a:t>(</a:t>
            </a:r>
            <a:r>
              <a:rPr lang="fi-FI" altLang="fi-FI" sz="2000" dirty="0" err="1">
                <a:solidFill>
                  <a:srgbClr val="FCD5B5"/>
                </a:solidFill>
              </a:rPr>
              <a:t>e.g</a:t>
            </a:r>
            <a:r>
              <a:rPr lang="fi-FI" altLang="fi-FI" sz="2000" dirty="0">
                <a:solidFill>
                  <a:srgbClr val="FCD5B5"/>
                </a:solidFill>
              </a:rPr>
              <a:t>. </a:t>
            </a:r>
            <a:r>
              <a:rPr lang="fi-FI" altLang="fi-FI" sz="2000" dirty="0" err="1">
                <a:solidFill>
                  <a:srgbClr val="FCD5B5"/>
                </a:solidFill>
              </a:rPr>
              <a:t>dinner</a:t>
            </a:r>
            <a:r>
              <a:rPr lang="fi-FI" altLang="fi-FI" sz="2000" dirty="0">
                <a:solidFill>
                  <a:srgbClr val="FCD5B5"/>
                </a:solidFill>
              </a:rPr>
              <a:t>)</a:t>
            </a:r>
          </a:p>
        </p:txBody>
      </p:sp>
      <p:sp>
        <p:nvSpPr>
          <p:cNvPr id="44045" name="TextBox 19"/>
          <p:cNvSpPr txBox="1">
            <a:spLocks noChangeArrowheads="1"/>
          </p:cNvSpPr>
          <p:nvPr/>
        </p:nvSpPr>
        <p:spPr bwMode="auto">
          <a:xfrm>
            <a:off x="2130671" y="4410076"/>
            <a:ext cx="390203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fi-FI" altLang="fi-FI" sz="2000" dirty="0">
                <a:solidFill>
                  <a:srgbClr val="FCD5B5"/>
                </a:solidFill>
              </a:rPr>
              <a:t>Feedback </a:t>
            </a:r>
            <a:r>
              <a:rPr lang="fi-FI" altLang="fi-FI" sz="2000" dirty="0" err="1">
                <a:solidFill>
                  <a:srgbClr val="FCD5B5"/>
                </a:solidFill>
              </a:rPr>
              <a:t>may</a:t>
            </a:r>
            <a:r>
              <a:rPr lang="fi-FI" altLang="fi-FI" sz="2000" dirty="0">
                <a:solidFill>
                  <a:srgbClr val="FCD5B5"/>
                </a:solidFill>
              </a:rPr>
              <a:t> sound </a:t>
            </a:r>
            <a:r>
              <a:rPr lang="fi-FI" altLang="fi-FI" sz="2000" dirty="0" err="1">
                <a:solidFill>
                  <a:srgbClr val="FCD5B5"/>
                </a:solidFill>
              </a:rPr>
              <a:t>very</a:t>
            </a:r>
            <a:r>
              <a:rPr lang="fi-FI" altLang="fi-FI" sz="2000" dirty="0">
                <a:solidFill>
                  <a:srgbClr val="FCD5B5"/>
                </a:solidFill>
              </a:rPr>
              <a:t> </a:t>
            </a:r>
            <a:r>
              <a:rPr lang="fi-FI" altLang="fi-FI" sz="2000" dirty="0" err="1">
                <a:solidFill>
                  <a:srgbClr val="FCD5B5"/>
                </a:solidFill>
              </a:rPr>
              <a:t>harsh</a:t>
            </a:r>
            <a:r>
              <a:rPr lang="fi-FI" altLang="fi-FI" sz="2000" dirty="0">
                <a:solidFill>
                  <a:srgbClr val="FCD5B5"/>
                </a:solidFill>
              </a:rPr>
              <a:t/>
            </a:r>
            <a:br>
              <a:rPr lang="fi-FI" altLang="fi-FI" sz="2000" dirty="0">
                <a:solidFill>
                  <a:srgbClr val="FCD5B5"/>
                </a:solidFill>
              </a:rPr>
            </a:br>
            <a:r>
              <a:rPr lang="fi-FI" altLang="fi-FI" sz="2000" dirty="0" err="1">
                <a:solidFill>
                  <a:srgbClr val="FCD5B5"/>
                </a:solidFill>
              </a:rPr>
              <a:t>Use</a:t>
            </a:r>
            <a:r>
              <a:rPr lang="fi-FI" altLang="fi-FI" sz="2000" dirty="0">
                <a:solidFill>
                  <a:srgbClr val="FCD5B5"/>
                </a:solidFill>
              </a:rPr>
              <a:t> of </a:t>
            </a:r>
            <a:r>
              <a:rPr lang="fi-FI" altLang="fi-FI" sz="2000" dirty="0" err="1">
                <a:solidFill>
                  <a:srgbClr val="FCD5B5"/>
                </a:solidFill>
              </a:rPr>
              <a:t>upgraders</a:t>
            </a:r>
            <a:r>
              <a:rPr lang="fi-FI" altLang="fi-FI" sz="2000" dirty="0">
                <a:solidFill>
                  <a:srgbClr val="FCD5B5"/>
                </a:solidFill>
              </a:rPr>
              <a:t/>
            </a:r>
            <a:br>
              <a:rPr lang="fi-FI" altLang="fi-FI" sz="2000" dirty="0">
                <a:solidFill>
                  <a:srgbClr val="FCD5B5"/>
                </a:solidFill>
              </a:rPr>
            </a:br>
            <a:r>
              <a:rPr lang="fi-FI" altLang="fi-FI" sz="2000" dirty="0" err="1">
                <a:solidFill>
                  <a:srgbClr val="FCD5B5"/>
                </a:solidFill>
              </a:rPr>
              <a:t>Depends</a:t>
            </a:r>
            <a:r>
              <a:rPr lang="fi-FI" altLang="fi-FI" sz="2000" dirty="0">
                <a:solidFill>
                  <a:srgbClr val="FCD5B5"/>
                </a:solidFill>
              </a:rPr>
              <a:t> on </a:t>
            </a:r>
            <a:r>
              <a:rPr lang="fi-FI" altLang="fi-FI" sz="2000" dirty="0" err="1">
                <a:solidFill>
                  <a:srgbClr val="FCD5B5"/>
                </a:solidFill>
              </a:rPr>
              <a:t>hierarchies</a:t>
            </a:r>
            <a:endParaRPr lang="fi-FI" altLang="fi-FI" sz="2000" dirty="0">
              <a:solidFill>
                <a:srgbClr val="FCD5B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20149200">
            <a:off x="2617360" y="1982760"/>
            <a:ext cx="149579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b="1" dirty="0" err="1">
                <a:solidFill>
                  <a:schemeClr val="tx2">
                    <a:lumMod val="75000"/>
                  </a:schemeClr>
                </a:solidFill>
              </a:rPr>
              <a:t>Netherlands</a:t>
            </a:r>
            <a:endParaRPr lang="fi-FI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0149200">
            <a:off x="3247844" y="2493141"/>
            <a:ext cx="115948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b="1" dirty="0">
                <a:solidFill>
                  <a:schemeClr val="tx2">
                    <a:lumMod val="75000"/>
                  </a:schemeClr>
                </a:solidFill>
              </a:rPr>
              <a:t>Germany</a:t>
            </a:r>
          </a:p>
        </p:txBody>
      </p:sp>
      <p:sp>
        <p:nvSpPr>
          <p:cNvPr id="21" name="TextBox 20"/>
          <p:cNvSpPr txBox="1"/>
          <p:nvPr/>
        </p:nvSpPr>
        <p:spPr>
          <a:xfrm rot="20149200">
            <a:off x="3918882" y="2938434"/>
            <a:ext cx="116410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b="1" dirty="0" err="1">
                <a:solidFill>
                  <a:schemeClr val="tx2">
                    <a:lumMod val="75000"/>
                  </a:schemeClr>
                </a:solidFill>
              </a:rPr>
              <a:t>Denmark</a:t>
            </a:r>
            <a:endParaRPr lang="fi-FI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20149200">
            <a:off x="6611899" y="2081978"/>
            <a:ext cx="62555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b="1" dirty="0">
                <a:solidFill>
                  <a:schemeClr val="tx2">
                    <a:lumMod val="75000"/>
                  </a:schemeClr>
                </a:solidFill>
              </a:rPr>
              <a:t>USA</a:t>
            </a:r>
          </a:p>
        </p:txBody>
      </p:sp>
      <p:sp>
        <p:nvSpPr>
          <p:cNvPr id="23" name="TextBox 22"/>
          <p:cNvSpPr txBox="1"/>
          <p:nvPr/>
        </p:nvSpPr>
        <p:spPr>
          <a:xfrm rot="20149200">
            <a:off x="6511136" y="2597916"/>
            <a:ext cx="97654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b="1" dirty="0">
                <a:solidFill>
                  <a:schemeClr val="tx2">
                    <a:lumMod val="75000"/>
                  </a:schemeClr>
                </a:solidFill>
              </a:rPr>
              <a:t>Canada</a:t>
            </a:r>
          </a:p>
        </p:txBody>
      </p:sp>
      <p:sp>
        <p:nvSpPr>
          <p:cNvPr id="24" name="TextBox 23"/>
          <p:cNvSpPr txBox="1"/>
          <p:nvPr/>
        </p:nvSpPr>
        <p:spPr>
          <a:xfrm rot="20149200">
            <a:off x="7270295" y="4891853"/>
            <a:ext cx="71846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b="1" dirty="0" err="1">
                <a:solidFill>
                  <a:schemeClr val="tx2">
                    <a:lumMod val="75000"/>
                  </a:schemeClr>
                </a:solidFill>
              </a:rPr>
              <a:t>India</a:t>
            </a:r>
            <a:endParaRPr lang="fi-FI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20149200">
            <a:off x="6636194" y="4221929"/>
            <a:ext cx="76892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b="1" dirty="0">
                <a:solidFill>
                  <a:schemeClr val="tx2">
                    <a:lumMod val="75000"/>
                  </a:schemeClr>
                </a:solidFill>
              </a:rPr>
              <a:t>Brazil</a:t>
            </a:r>
          </a:p>
        </p:txBody>
      </p:sp>
      <p:sp>
        <p:nvSpPr>
          <p:cNvPr id="26" name="TextBox 25"/>
          <p:cNvSpPr txBox="1"/>
          <p:nvPr/>
        </p:nvSpPr>
        <p:spPr>
          <a:xfrm rot="20149200">
            <a:off x="8995274" y="5797521"/>
            <a:ext cx="79861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b="1" dirty="0">
                <a:solidFill>
                  <a:schemeClr val="tx2">
                    <a:lumMod val="75000"/>
                  </a:schemeClr>
                </a:solidFill>
              </a:rPr>
              <a:t>Japan</a:t>
            </a:r>
          </a:p>
        </p:txBody>
      </p:sp>
      <p:sp>
        <p:nvSpPr>
          <p:cNvPr id="27" name="TextBox 26"/>
          <p:cNvSpPr txBox="1"/>
          <p:nvPr/>
        </p:nvSpPr>
        <p:spPr>
          <a:xfrm rot="20149200">
            <a:off x="8697917" y="5089497"/>
            <a:ext cx="110318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b="1" dirty="0" err="1">
                <a:solidFill>
                  <a:schemeClr val="tx2">
                    <a:lumMod val="75000"/>
                  </a:schemeClr>
                </a:solidFill>
              </a:rPr>
              <a:t>Thailand</a:t>
            </a:r>
            <a:endParaRPr lang="fi-FI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20149200">
            <a:off x="7408812" y="5553046"/>
            <a:ext cx="78579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b="1" dirty="0">
                <a:solidFill>
                  <a:schemeClr val="tx2">
                    <a:lumMod val="75000"/>
                  </a:schemeClr>
                </a:solidFill>
              </a:rPr>
              <a:t>China</a:t>
            </a:r>
          </a:p>
        </p:txBody>
      </p:sp>
      <p:sp>
        <p:nvSpPr>
          <p:cNvPr id="29" name="TextBox 28"/>
          <p:cNvSpPr txBox="1"/>
          <p:nvPr/>
        </p:nvSpPr>
        <p:spPr>
          <a:xfrm rot="20149200">
            <a:off x="6863458" y="5426841"/>
            <a:ext cx="82875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b="1" dirty="0" err="1">
                <a:solidFill>
                  <a:schemeClr val="tx2">
                    <a:lumMod val="75000"/>
                  </a:schemeClr>
                </a:solidFill>
              </a:rPr>
              <a:t>Kenya</a:t>
            </a:r>
            <a:endParaRPr lang="fi-FI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20149200">
            <a:off x="2572742" y="4983134"/>
            <a:ext cx="86113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b="1" dirty="0" err="1">
                <a:solidFill>
                  <a:schemeClr val="tx2">
                    <a:lumMod val="75000"/>
                  </a:schemeClr>
                </a:solidFill>
              </a:rPr>
              <a:t>Russia</a:t>
            </a:r>
            <a:endParaRPr lang="fi-FI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20149200">
            <a:off x="3490715" y="5389534"/>
            <a:ext cx="88915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b="1" dirty="0">
                <a:solidFill>
                  <a:schemeClr val="tx2">
                    <a:lumMod val="75000"/>
                  </a:schemeClr>
                </a:solidFill>
              </a:rPr>
              <a:t>France</a:t>
            </a:r>
          </a:p>
        </p:txBody>
      </p:sp>
      <p:sp>
        <p:nvSpPr>
          <p:cNvPr id="32" name="TextBox 31"/>
          <p:cNvSpPr txBox="1"/>
          <p:nvPr/>
        </p:nvSpPr>
        <p:spPr>
          <a:xfrm rot="20149200">
            <a:off x="4061762" y="4512441"/>
            <a:ext cx="77136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b="1" dirty="0">
                <a:solidFill>
                  <a:schemeClr val="tx2">
                    <a:lumMod val="75000"/>
                  </a:schemeClr>
                </a:solidFill>
              </a:rPr>
              <a:t>Spain</a:t>
            </a:r>
          </a:p>
        </p:txBody>
      </p:sp>
      <p:sp>
        <p:nvSpPr>
          <p:cNvPr id="33" name="TextBox 32"/>
          <p:cNvSpPr txBox="1"/>
          <p:nvPr/>
        </p:nvSpPr>
        <p:spPr>
          <a:xfrm rot="20149200">
            <a:off x="5379623" y="4833116"/>
            <a:ext cx="65024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b="1" dirty="0" err="1">
                <a:solidFill>
                  <a:schemeClr val="tx2">
                    <a:lumMod val="75000"/>
                  </a:schemeClr>
                </a:solidFill>
              </a:rPr>
              <a:t>Italy</a:t>
            </a:r>
            <a:endParaRPr lang="fi-FI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20149200">
            <a:off x="6850639" y="3236885"/>
            <a:ext cx="49244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b="1" dirty="0">
                <a:solidFill>
                  <a:schemeClr val="tx2">
                    <a:lumMod val="75000"/>
                  </a:schemeClr>
                </a:solidFill>
              </a:rPr>
              <a:t>UK</a:t>
            </a:r>
          </a:p>
        </p:txBody>
      </p:sp>
    </p:spTree>
    <p:extLst>
      <p:ext uri="{BB962C8B-B14F-4D97-AF65-F5344CB8AC3E}">
        <p14:creationId xmlns:p14="http://schemas.microsoft.com/office/powerpoint/2010/main" val="38648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A5D2D8A6683094FBCBD360F5C450D8E" ma:contentTypeVersion="11" ma:contentTypeDescription="Luo uusi asiakirja." ma:contentTypeScope="" ma:versionID="a168b9ea0a92d6fca2977e0577556a8b">
  <xsd:schema xmlns:xsd="http://www.w3.org/2001/XMLSchema" xmlns:xs="http://www.w3.org/2001/XMLSchema" xmlns:p="http://schemas.microsoft.com/office/2006/metadata/properties" xmlns:ns3="173b1da3-6b97-496a-aed7-fa69b0b95c9d" xmlns:ns4="d41718e1-8d4a-4f18-930b-05c31dfd31b5" targetNamespace="http://schemas.microsoft.com/office/2006/metadata/properties" ma:root="true" ma:fieldsID="c3a72ddb064335e36be9e60fadc41add" ns3:_="" ns4:_="">
    <xsd:import namespace="173b1da3-6b97-496a-aed7-fa69b0b95c9d"/>
    <xsd:import namespace="d41718e1-8d4a-4f18-930b-05c31dfd31b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3b1da3-6b97-496a-aed7-fa69b0b95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718e1-8d4a-4f18-930b-05c31dfd31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77C9A9-5792-4EAA-94A7-9C24AB2C2D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3b1da3-6b97-496a-aed7-fa69b0b95c9d"/>
    <ds:schemaRef ds:uri="d41718e1-8d4a-4f18-930b-05c31dfd31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9E683-0A0D-4FD0-88CE-8618DACBB5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14F836-DA0B-49E3-8F9E-C60C0A4EC743}">
  <ds:schemaRefs>
    <ds:schemaRef ds:uri="http://purl.org/dc/dcmitype/"/>
    <ds:schemaRef ds:uri="http://schemas.microsoft.com/office/2006/metadata/properties"/>
    <ds:schemaRef ds:uri="d41718e1-8d4a-4f18-930b-05c31dfd31b5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173b1da3-6b97-496a-aed7-fa69b0b95c9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266</Words>
  <Application>Microsoft Office PowerPoint</Application>
  <PresentationFormat>Widescreen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Gill Sans</vt:lpstr>
      <vt:lpstr>Trebuchet MS</vt:lpstr>
      <vt:lpstr>ヒラギノ角ゴ ProN W3</vt:lpstr>
      <vt:lpstr>Office Theme</vt:lpstr>
      <vt:lpstr>Cultural feedback styles</vt:lpstr>
      <vt:lpstr>PowerPoint Presentation</vt:lpstr>
      <vt:lpstr>PowerPoint Presentation</vt:lpstr>
    </vt:vector>
  </TitlesOfParts>
  <Company>Laurea-ammattikorkeakoulu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Tarja Chydenius</dc:creator>
  <cp:lastModifiedBy>Tarja Chydenius</cp:lastModifiedBy>
  <cp:revision>6</cp:revision>
  <dcterms:created xsi:type="dcterms:W3CDTF">2020-04-07T13:09:45Z</dcterms:created>
  <dcterms:modified xsi:type="dcterms:W3CDTF">2020-04-07T13:36:16Z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0x0101008A5D2D8A6683094FBCBD360F5C450D8E</vt:lpwstr>
  </property>
</Properties>
</file>